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7" r:id="rId2"/>
    <p:sldId id="299" r:id="rId3"/>
    <p:sldId id="266" r:id="rId4"/>
    <p:sldId id="271" r:id="rId5"/>
    <p:sldId id="267" r:id="rId6"/>
    <p:sldId id="287" r:id="rId7"/>
    <p:sldId id="300" r:id="rId8"/>
    <p:sldId id="301" r:id="rId9"/>
    <p:sldId id="302" r:id="rId10"/>
    <p:sldId id="303" r:id="rId11"/>
    <p:sldId id="305" r:id="rId12"/>
    <p:sldId id="304" r:id="rId13"/>
    <p:sldId id="306" r:id="rId14"/>
    <p:sldId id="294" r:id="rId15"/>
    <p:sldId id="290" r:id="rId16"/>
    <p:sldId id="260"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6208"/>
  </p:normalViewPr>
  <p:slideViewPr>
    <p:cSldViewPr snapToGrid="0" snapToObjects="1">
      <p:cViewPr varScale="1">
        <p:scale>
          <a:sx n="65" d="100"/>
          <a:sy n="65" d="100"/>
        </p:scale>
        <p:origin x="109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7002D48-07C0-4843-9DF5-45A5EFA6E638}"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06B6B-3304-E542-9C09-2044CC451193}" type="slidenum">
              <a:rPr lang="en-US" smtClean="0"/>
              <a:t>‹#›</a:t>
            </a:fld>
            <a:endParaRPr lang="en-US"/>
          </a:p>
        </p:txBody>
      </p:sp>
    </p:spTree>
    <p:extLst>
      <p:ext uri="{BB962C8B-B14F-4D97-AF65-F5344CB8AC3E}">
        <p14:creationId xmlns:p14="http://schemas.microsoft.com/office/powerpoint/2010/main" val="1289691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7002D48-07C0-4843-9DF5-45A5EFA6E638}"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06B6B-3304-E542-9C09-2044CC451193}" type="slidenum">
              <a:rPr lang="en-US" smtClean="0"/>
              <a:t>‹#›</a:t>
            </a:fld>
            <a:endParaRPr lang="en-US"/>
          </a:p>
        </p:txBody>
      </p:sp>
    </p:spTree>
    <p:extLst>
      <p:ext uri="{BB962C8B-B14F-4D97-AF65-F5344CB8AC3E}">
        <p14:creationId xmlns:p14="http://schemas.microsoft.com/office/powerpoint/2010/main" val="163322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7002D48-07C0-4843-9DF5-45A5EFA6E638}"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06B6B-3304-E542-9C09-2044CC451193}" type="slidenum">
              <a:rPr lang="en-US" smtClean="0"/>
              <a:t>‹#›</a:t>
            </a:fld>
            <a:endParaRPr lang="en-US"/>
          </a:p>
        </p:txBody>
      </p:sp>
    </p:spTree>
    <p:extLst>
      <p:ext uri="{BB962C8B-B14F-4D97-AF65-F5344CB8AC3E}">
        <p14:creationId xmlns:p14="http://schemas.microsoft.com/office/powerpoint/2010/main" val="3803413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7002D48-07C0-4843-9DF5-45A5EFA6E638}"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06B6B-3304-E542-9C09-2044CC451193}" type="slidenum">
              <a:rPr lang="en-US" smtClean="0"/>
              <a:t>‹#›</a:t>
            </a:fld>
            <a:endParaRPr lang="en-US"/>
          </a:p>
        </p:txBody>
      </p:sp>
    </p:spTree>
    <p:extLst>
      <p:ext uri="{BB962C8B-B14F-4D97-AF65-F5344CB8AC3E}">
        <p14:creationId xmlns:p14="http://schemas.microsoft.com/office/powerpoint/2010/main" val="3450104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7002D48-07C0-4843-9DF5-45A5EFA6E638}"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06B6B-3304-E542-9C09-2044CC451193}" type="slidenum">
              <a:rPr lang="en-US" smtClean="0"/>
              <a:t>‹#›</a:t>
            </a:fld>
            <a:endParaRPr lang="en-US"/>
          </a:p>
        </p:txBody>
      </p:sp>
    </p:spTree>
    <p:extLst>
      <p:ext uri="{BB962C8B-B14F-4D97-AF65-F5344CB8AC3E}">
        <p14:creationId xmlns:p14="http://schemas.microsoft.com/office/powerpoint/2010/main" val="336953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7002D48-07C0-4843-9DF5-45A5EFA6E638}"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06B6B-3304-E542-9C09-2044CC451193}" type="slidenum">
              <a:rPr lang="en-US" smtClean="0"/>
              <a:t>‹#›</a:t>
            </a:fld>
            <a:endParaRPr lang="en-US"/>
          </a:p>
        </p:txBody>
      </p:sp>
    </p:spTree>
    <p:extLst>
      <p:ext uri="{BB962C8B-B14F-4D97-AF65-F5344CB8AC3E}">
        <p14:creationId xmlns:p14="http://schemas.microsoft.com/office/powerpoint/2010/main" val="244559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7002D48-07C0-4843-9DF5-45A5EFA6E638}" type="datetimeFigureOut">
              <a:rPr lang="en-US" smtClean="0"/>
              <a:t>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F06B6B-3304-E542-9C09-2044CC451193}" type="slidenum">
              <a:rPr lang="en-US" smtClean="0"/>
              <a:t>‹#›</a:t>
            </a:fld>
            <a:endParaRPr lang="en-US"/>
          </a:p>
        </p:txBody>
      </p:sp>
    </p:spTree>
    <p:extLst>
      <p:ext uri="{BB962C8B-B14F-4D97-AF65-F5344CB8AC3E}">
        <p14:creationId xmlns:p14="http://schemas.microsoft.com/office/powerpoint/2010/main" val="32887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7002D48-07C0-4843-9DF5-45A5EFA6E638}" type="datetimeFigureOut">
              <a:rPr lang="en-US" smtClean="0"/>
              <a:t>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F06B6B-3304-E542-9C09-2044CC451193}" type="slidenum">
              <a:rPr lang="en-US" smtClean="0"/>
              <a:t>‹#›</a:t>
            </a:fld>
            <a:endParaRPr lang="en-US"/>
          </a:p>
        </p:txBody>
      </p:sp>
    </p:spTree>
    <p:extLst>
      <p:ext uri="{BB962C8B-B14F-4D97-AF65-F5344CB8AC3E}">
        <p14:creationId xmlns:p14="http://schemas.microsoft.com/office/powerpoint/2010/main" val="3194597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002D48-07C0-4843-9DF5-45A5EFA6E638}" type="datetimeFigureOut">
              <a:rPr lang="en-US" smtClean="0"/>
              <a:t>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F06B6B-3304-E542-9C09-2044CC451193}" type="slidenum">
              <a:rPr lang="en-US" smtClean="0"/>
              <a:t>‹#›</a:t>
            </a:fld>
            <a:endParaRPr lang="en-US"/>
          </a:p>
        </p:txBody>
      </p:sp>
    </p:spTree>
    <p:extLst>
      <p:ext uri="{BB962C8B-B14F-4D97-AF65-F5344CB8AC3E}">
        <p14:creationId xmlns:p14="http://schemas.microsoft.com/office/powerpoint/2010/main" val="161342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7002D48-07C0-4843-9DF5-45A5EFA6E638}"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06B6B-3304-E542-9C09-2044CC451193}" type="slidenum">
              <a:rPr lang="en-US" smtClean="0"/>
              <a:t>‹#›</a:t>
            </a:fld>
            <a:endParaRPr lang="en-US"/>
          </a:p>
        </p:txBody>
      </p:sp>
    </p:spTree>
    <p:extLst>
      <p:ext uri="{BB962C8B-B14F-4D97-AF65-F5344CB8AC3E}">
        <p14:creationId xmlns:p14="http://schemas.microsoft.com/office/powerpoint/2010/main" val="2543223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7002D48-07C0-4843-9DF5-45A5EFA6E638}"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06B6B-3304-E542-9C09-2044CC451193}" type="slidenum">
              <a:rPr lang="en-US" smtClean="0"/>
              <a:t>‹#›</a:t>
            </a:fld>
            <a:endParaRPr lang="en-US"/>
          </a:p>
        </p:txBody>
      </p:sp>
    </p:spTree>
    <p:extLst>
      <p:ext uri="{BB962C8B-B14F-4D97-AF65-F5344CB8AC3E}">
        <p14:creationId xmlns:p14="http://schemas.microsoft.com/office/powerpoint/2010/main" val="1594057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002D48-07C0-4843-9DF5-45A5EFA6E638}" type="datetimeFigureOut">
              <a:rPr lang="en-US" smtClean="0"/>
              <a:t>2/9/2021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06B6B-3304-E542-9C09-2044CC451193}" type="slidenum">
              <a:rPr lang="en-US" smtClean="0"/>
              <a:t>‹#›</a:t>
            </a:fld>
            <a:endParaRPr lang="en-US"/>
          </a:p>
        </p:txBody>
      </p:sp>
    </p:spTree>
    <p:extLst>
      <p:ext uri="{BB962C8B-B14F-4D97-AF65-F5344CB8AC3E}">
        <p14:creationId xmlns:p14="http://schemas.microsoft.com/office/powerpoint/2010/main" val="7669003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f"/><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5FB747-CF4F-3741-8CBA-6AF6A91D303B}"/>
              </a:ext>
            </a:extLst>
          </p:cNvPr>
          <p:cNvPicPr>
            <a:picLocks noChangeAspect="1"/>
          </p:cNvPicPr>
          <p:nvPr/>
        </p:nvPicPr>
        <p:blipFill rotWithShape="1">
          <a:blip r:embed="rId2"/>
          <a:srcRect l="289" t="910" r="289" b="910"/>
          <a:stretch/>
        </p:blipFill>
        <p:spPr>
          <a:xfrm>
            <a:off x="0" y="-1"/>
            <a:ext cx="9144000" cy="6858001"/>
          </a:xfrm>
          <a:prstGeom prst="rect">
            <a:avLst/>
          </a:prstGeom>
        </p:spPr>
      </p:pic>
      <p:sp>
        <p:nvSpPr>
          <p:cNvPr id="3" name="Title 1">
            <a:extLst>
              <a:ext uri="{FF2B5EF4-FFF2-40B4-BE49-F238E27FC236}">
                <a16:creationId xmlns:a16="http://schemas.microsoft.com/office/drawing/2014/main" id="{71BDF6AC-D058-2949-8671-5FBD1A13CAF4}"/>
              </a:ext>
            </a:extLst>
          </p:cNvPr>
          <p:cNvSpPr>
            <a:spLocks noGrp="1"/>
          </p:cNvSpPr>
          <p:nvPr>
            <p:ph type="ctrTitle"/>
          </p:nvPr>
        </p:nvSpPr>
        <p:spPr>
          <a:xfrm>
            <a:off x="4084320" y="2507226"/>
            <a:ext cx="4764236" cy="1287693"/>
          </a:xfrm>
        </p:spPr>
        <p:txBody>
          <a:bodyPr>
            <a:normAutofit fontScale="90000"/>
          </a:bodyPr>
          <a:lstStyle/>
          <a:p>
            <a:pPr algn="r"/>
            <a:br>
              <a:rPr lang="en-ZA" sz="3600" b="1" dirty="0"/>
            </a:br>
            <a:r>
              <a:rPr lang="en-ZA" sz="3600" b="1" dirty="0"/>
              <a:t>1000 BUSINESSES IN 100 DAYS</a:t>
            </a:r>
            <a:endParaRPr lang="en-US" sz="3600" b="1" dirty="0">
              <a:solidFill>
                <a:schemeClr val="bg1"/>
              </a:solidFill>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A6AED9CD-7DE1-A14C-8FE6-23811EFAE2AD}"/>
              </a:ext>
            </a:extLst>
          </p:cNvPr>
          <p:cNvSpPr>
            <a:spLocks noGrp="1"/>
          </p:cNvSpPr>
          <p:nvPr>
            <p:ph type="subTitle" idx="1"/>
          </p:nvPr>
        </p:nvSpPr>
        <p:spPr>
          <a:xfrm>
            <a:off x="4084320" y="3967957"/>
            <a:ext cx="4764236" cy="444445"/>
          </a:xfrm>
        </p:spPr>
        <p:txBody>
          <a:bodyPr>
            <a:normAutofit fontScale="85000" lnSpcReduction="10000"/>
          </a:bodyPr>
          <a:lstStyle/>
          <a:p>
            <a:pPr algn="r"/>
            <a:r>
              <a:rPr lang="en-ZA" sz="2000" b="1" dirty="0"/>
              <a:t>A Presidential Youth Employment Intervention</a:t>
            </a:r>
            <a:endParaRPr lang="en-US" sz="2000" b="1"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498468" y="420457"/>
            <a:ext cx="3419475" cy="1333500"/>
          </a:xfrm>
          <a:prstGeom prst="rect">
            <a:avLst/>
          </a:prstGeom>
        </p:spPr>
      </p:pic>
    </p:spTree>
    <p:extLst>
      <p:ext uri="{BB962C8B-B14F-4D97-AF65-F5344CB8AC3E}">
        <p14:creationId xmlns:p14="http://schemas.microsoft.com/office/powerpoint/2010/main" val="3089504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id="{ED88FB43-4BB5-4146-B392-4F929F0D3527}"/>
              </a:ext>
            </a:extLst>
          </p:cNvPr>
          <p:cNvSpPr>
            <a:spLocks noGrp="1"/>
          </p:cNvSpPr>
          <p:nvPr>
            <p:ph type="ctrTitle"/>
          </p:nvPr>
        </p:nvSpPr>
        <p:spPr>
          <a:xfrm>
            <a:off x="558800" y="1106979"/>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PROVINCIAL DATA IN 1000 BUSINESSES</a:t>
            </a:r>
          </a:p>
        </p:txBody>
      </p:sp>
      <p:graphicFrame>
        <p:nvGraphicFramePr>
          <p:cNvPr id="3" name="Table 2"/>
          <p:cNvGraphicFramePr>
            <a:graphicFrameLocks noGrp="1"/>
          </p:cNvGraphicFramePr>
          <p:nvPr>
            <p:extLst>
              <p:ext uri="{D42A27DB-BD31-4B8C-83A1-F6EECF244321}">
                <p14:modId xmlns:p14="http://schemas.microsoft.com/office/powerpoint/2010/main" val="2028346363"/>
              </p:ext>
            </p:extLst>
          </p:nvPr>
        </p:nvGraphicFramePr>
        <p:xfrm>
          <a:off x="688259" y="1710810"/>
          <a:ext cx="7958556" cy="4355692"/>
        </p:xfrm>
        <a:graphic>
          <a:graphicData uri="http://schemas.openxmlformats.org/drawingml/2006/table">
            <a:tbl>
              <a:tblPr firstRow="1" firstCol="1" bandRow="1">
                <a:tableStyleId>{5C22544A-7EE6-4342-B048-85BDC9FD1C3A}</a:tableStyleId>
              </a:tblPr>
              <a:tblGrid>
                <a:gridCol w="2280251">
                  <a:extLst>
                    <a:ext uri="{9D8B030D-6E8A-4147-A177-3AD203B41FA5}">
                      <a16:colId xmlns:a16="http://schemas.microsoft.com/office/drawing/2014/main" val="576167253"/>
                    </a:ext>
                  </a:extLst>
                </a:gridCol>
                <a:gridCol w="2077244">
                  <a:extLst>
                    <a:ext uri="{9D8B030D-6E8A-4147-A177-3AD203B41FA5}">
                      <a16:colId xmlns:a16="http://schemas.microsoft.com/office/drawing/2014/main" val="1976640719"/>
                    </a:ext>
                  </a:extLst>
                </a:gridCol>
                <a:gridCol w="1904561">
                  <a:extLst>
                    <a:ext uri="{9D8B030D-6E8A-4147-A177-3AD203B41FA5}">
                      <a16:colId xmlns:a16="http://schemas.microsoft.com/office/drawing/2014/main" val="4176074893"/>
                    </a:ext>
                  </a:extLst>
                </a:gridCol>
                <a:gridCol w="1696500">
                  <a:extLst>
                    <a:ext uri="{9D8B030D-6E8A-4147-A177-3AD203B41FA5}">
                      <a16:colId xmlns:a16="http://schemas.microsoft.com/office/drawing/2014/main" val="1067160955"/>
                    </a:ext>
                  </a:extLst>
                </a:gridCol>
              </a:tblGrid>
              <a:tr h="395972">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Province</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Number</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Amount</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Percentages</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51611474"/>
                  </a:ext>
                </a:extLst>
              </a:tr>
              <a:tr h="395972">
                <a:tc>
                  <a:txBody>
                    <a:bodyPr/>
                    <a:lstStyle/>
                    <a:p>
                      <a:pPr marL="0" marR="0" algn="just">
                        <a:spcBef>
                          <a:spcPts val="0"/>
                        </a:spcBef>
                        <a:spcAft>
                          <a:spcPts val="0"/>
                        </a:spcAft>
                      </a:pPr>
                      <a:r>
                        <a:rPr lang="en-ZA" sz="1600" b="0">
                          <a:effectLst/>
                          <a:latin typeface="Arial" panose="020B0604020202020204" pitchFamily="34" charset="0"/>
                          <a:cs typeface="Arial" panose="020B0604020202020204" pitchFamily="34" charset="0"/>
                        </a:rPr>
                        <a:t>Eastern Cape</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149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ZA" sz="1600">
                          <a:effectLst/>
                          <a:latin typeface="Arial" panose="020B0604020202020204" pitchFamily="34" charset="0"/>
                          <a:cs typeface="Arial" panose="020B0604020202020204" pitchFamily="34" charset="0"/>
                        </a:rPr>
                        <a:t>R6 220 293</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15%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12537085"/>
                  </a:ext>
                </a:extLst>
              </a:tr>
              <a:tr h="395972">
                <a:tc>
                  <a:txBody>
                    <a:bodyPr/>
                    <a:lstStyle/>
                    <a:p>
                      <a:pPr marL="0" marR="0" algn="just">
                        <a:spcBef>
                          <a:spcPts val="0"/>
                        </a:spcBef>
                        <a:spcAft>
                          <a:spcPts val="0"/>
                        </a:spcAft>
                      </a:pPr>
                      <a:r>
                        <a:rPr lang="en-ZA" sz="1600" b="0">
                          <a:effectLst/>
                          <a:latin typeface="Arial" panose="020B0604020202020204" pitchFamily="34" charset="0"/>
                          <a:cs typeface="Arial" panose="020B0604020202020204" pitchFamily="34" charset="0"/>
                        </a:rPr>
                        <a:t>Free State</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113</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ZA" sz="1600">
                          <a:effectLst/>
                          <a:latin typeface="Arial" panose="020B0604020202020204" pitchFamily="34" charset="0"/>
                          <a:cs typeface="Arial" panose="020B0604020202020204" pitchFamily="34" charset="0"/>
                        </a:rPr>
                        <a:t>R4 533 574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11%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93524510"/>
                  </a:ext>
                </a:extLst>
              </a:tr>
              <a:tr h="395972">
                <a:tc>
                  <a:txBody>
                    <a:bodyPr/>
                    <a:lstStyle/>
                    <a:p>
                      <a:pPr marL="0" marR="0" algn="just">
                        <a:spcBef>
                          <a:spcPts val="0"/>
                        </a:spcBef>
                        <a:spcAft>
                          <a:spcPts val="0"/>
                        </a:spcAft>
                      </a:pPr>
                      <a:r>
                        <a:rPr lang="en-ZA" sz="1600" b="0">
                          <a:effectLst/>
                          <a:latin typeface="Arial" panose="020B0604020202020204" pitchFamily="34" charset="0"/>
                          <a:cs typeface="Arial" panose="020B0604020202020204" pitchFamily="34" charset="0"/>
                        </a:rPr>
                        <a:t>Gauteng</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231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ZA" sz="1600">
                          <a:effectLst/>
                          <a:latin typeface="Arial" panose="020B0604020202020204" pitchFamily="34" charset="0"/>
                          <a:cs typeface="Arial" panose="020B0604020202020204" pitchFamily="34" charset="0"/>
                        </a:rPr>
                        <a:t>R10 127 518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24%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0721639"/>
                  </a:ext>
                </a:extLst>
              </a:tr>
              <a:tr h="395972">
                <a:tc>
                  <a:txBody>
                    <a:bodyPr/>
                    <a:lstStyle/>
                    <a:p>
                      <a:pPr marL="0" marR="0" algn="just">
                        <a:spcBef>
                          <a:spcPts val="0"/>
                        </a:spcBef>
                        <a:spcAft>
                          <a:spcPts val="0"/>
                        </a:spcAft>
                      </a:pPr>
                      <a:r>
                        <a:rPr lang="en-ZA" sz="1600" b="0">
                          <a:effectLst/>
                          <a:latin typeface="Arial" panose="020B0604020202020204" pitchFamily="34" charset="0"/>
                          <a:cs typeface="Arial" panose="020B0604020202020204" pitchFamily="34" charset="0"/>
                        </a:rPr>
                        <a:t>KZN</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152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ZA" sz="1600">
                          <a:effectLst/>
                          <a:latin typeface="Arial" panose="020B0604020202020204" pitchFamily="34" charset="0"/>
                          <a:cs typeface="Arial" panose="020B0604020202020204" pitchFamily="34" charset="0"/>
                        </a:rPr>
                        <a:t>R5 885 843</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14%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44566989"/>
                  </a:ext>
                </a:extLst>
              </a:tr>
              <a:tr h="395972">
                <a:tc>
                  <a:txBody>
                    <a:bodyPr/>
                    <a:lstStyle/>
                    <a:p>
                      <a:pPr marL="0" marR="0" algn="just">
                        <a:spcBef>
                          <a:spcPts val="0"/>
                        </a:spcBef>
                        <a:spcAft>
                          <a:spcPts val="0"/>
                        </a:spcAft>
                      </a:pPr>
                      <a:r>
                        <a:rPr lang="en-ZA" sz="1600" b="0">
                          <a:effectLst/>
                          <a:latin typeface="Arial" panose="020B0604020202020204" pitchFamily="34" charset="0"/>
                          <a:cs typeface="Arial" panose="020B0604020202020204" pitchFamily="34" charset="0"/>
                        </a:rPr>
                        <a:t>Limpopo</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115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ZA" sz="1600">
                          <a:effectLst/>
                          <a:latin typeface="Arial" panose="020B0604020202020204" pitchFamily="34" charset="0"/>
                          <a:cs typeface="Arial" panose="020B0604020202020204" pitchFamily="34" charset="0"/>
                        </a:rPr>
                        <a:t>R5 156 041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12%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882761034"/>
                  </a:ext>
                </a:extLst>
              </a:tr>
              <a:tr h="395972">
                <a:tc>
                  <a:txBody>
                    <a:bodyPr/>
                    <a:lstStyle/>
                    <a:p>
                      <a:pPr marL="0" marR="0" algn="just">
                        <a:spcBef>
                          <a:spcPts val="0"/>
                        </a:spcBef>
                        <a:spcAft>
                          <a:spcPts val="0"/>
                        </a:spcAft>
                      </a:pPr>
                      <a:r>
                        <a:rPr lang="en-ZA" sz="1600" b="0">
                          <a:effectLst/>
                          <a:latin typeface="Arial" panose="020B0604020202020204" pitchFamily="34" charset="0"/>
                          <a:cs typeface="Arial" panose="020B0604020202020204" pitchFamily="34" charset="0"/>
                        </a:rPr>
                        <a:t>Mpumalanga</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152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ZA" sz="1600">
                          <a:effectLst/>
                          <a:latin typeface="Arial" panose="020B0604020202020204" pitchFamily="34" charset="0"/>
                          <a:cs typeface="Arial" panose="020B0604020202020204" pitchFamily="34" charset="0"/>
                        </a:rPr>
                        <a:t>R7 258 907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17%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125439273"/>
                  </a:ext>
                </a:extLst>
              </a:tr>
              <a:tr h="395972">
                <a:tc>
                  <a:txBody>
                    <a:bodyPr/>
                    <a:lstStyle/>
                    <a:p>
                      <a:pPr marL="0" marR="0" algn="just">
                        <a:spcBef>
                          <a:spcPts val="0"/>
                        </a:spcBef>
                        <a:spcAft>
                          <a:spcPts val="0"/>
                        </a:spcAft>
                      </a:pPr>
                      <a:r>
                        <a:rPr lang="en-ZA" sz="1600" b="0">
                          <a:effectLst/>
                          <a:latin typeface="Arial" panose="020B0604020202020204" pitchFamily="34" charset="0"/>
                          <a:cs typeface="Arial" panose="020B0604020202020204" pitchFamily="34" charset="0"/>
                        </a:rPr>
                        <a:t>North West</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27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ZA" sz="1600">
                          <a:effectLst/>
                          <a:latin typeface="Arial" panose="020B0604020202020204" pitchFamily="34" charset="0"/>
                          <a:cs typeface="Arial" panose="020B0604020202020204" pitchFamily="34" charset="0"/>
                        </a:rPr>
                        <a:t>R943 665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744315691"/>
                  </a:ext>
                </a:extLst>
              </a:tr>
              <a:tr h="395972">
                <a:tc>
                  <a:txBody>
                    <a:bodyPr/>
                    <a:lstStyle/>
                    <a:p>
                      <a:pPr marL="0" marR="0" algn="just">
                        <a:spcBef>
                          <a:spcPts val="0"/>
                        </a:spcBef>
                        <a:spcAft>
                          <a:spcPts val="0"/>
                        </a:spcAft>
                      </a:pPr>
                      <a:r>
                        <a:rPr lang="en-ZA" sz="1600" b="0">
                          <a:effectLst/>
                          <a:latin typeface="Arial" panose="020B0604020202020204" pitchFamily="34" charset="0"/>
                          <a:cs typeface="Arial" panose="020B0604020202020204" pitchFamily="34" charset="0"/>
                        </a:rPr>
                        <a:t>Northern Cape</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24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ZA" sz="1600">
                          <a:effectLst/>
                          <a:latin typeface="Arial" panose="020B0604020202020204" pitchFamily="34" charset="0"/>
                          <a:cs typeface="Arial" panose="020B0604020202020204" pitchFamily="34" charset="0"/>
                        </a:rPr>
                        <a:t>R1 017 514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781207350"/>
                  </a:ext>
                </a:extLst>
              </a:tr>
              <a:tr h="395972">
                <a:tc>
                  <a:txBody>
                    <a:bodyPr/>
                    <a:lstStyle/>
                    <a:p>
                      <a:pPr marL="0" marR="0" algn="just">
                        <a:spcBef>
                          <a:spcPts val="0"/>
                        </a:spcBef>
                        <a:spcAft>
                          <a:spcPts val="0"/>
                        </a:spcAft>
                      </a:pPr>
                      <a:r>
                        <a:rPr lang="en-ZA" sz="1600" b="0" dirty="0">
                          <a:effectLst/>
                          <a:latin typeface="Arial" panose="020B0604020202020204" pitchFamily="34" charset="0"/>
                          <a:cs typeface="Arial" panose="020B0604020202020204" pitchFamily="34" charset="0"/>
                        </a:rPr>
                        <a:t>Western Cape</a:t>
                      </a:r>
                      <a:endParaRPr lang="en-US"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37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ZA" sz="1600">
                          <a:effectLst/>
                          <a:latin typeface="Arial" panose="020B0604020202020204" pitchFamily="34" charset="0"/>
                          <a:cs typeface="Arial" panose="020B0604020202020204" pitchFamily="34" charset="0"/>
                        </a:rPr>
                        <a:t>R1 545 077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a:effectLst/>
                          <a:latin typeface="Arial" panose="020B0604020202020204" pitchFamily="34" charset="0"/>
                          <a:cs typeface="Arial" panose="020B0604020202020204" pitchFamily="34" charset="0"/>
                        </a:rPr>
                        <a:t>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576160302"/>
                  </a:ext>
                </a:extLst>
              </a:tr>
              <a:tr h="395972">
                <a:tc>
                  <a:txBody>
                    <a:bodyPr/>
                    <a:lstStyle/>
                    <a:p>
                      <a:pPr marL="0" marR="0" algn="just">
                        <a:spcBef>
                          <a:spcPts val="0"/>
                        </a:spcBef>
                        <a:spcAft>
                          <a:spcPts val="0"/>
                        </a:spcAft>
                      </a:pPr>
                      <a:r>
                        <a:rPr lang="en-ZA" sz="1600">
                          <a:effectLst/>
                          <a:latin typeface="Arial" panose="020B0604020202020204" pitchFamily="34" charset="0"/>
                          <a:cs typeface="Arial" panose="020B0604020202020204" pitchFamily="34" charset="0"/>
                        </a:rPr>
                        <a:t>Total</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b="1" dirty="0">
                          <a:effectLst/>
                          <a:latin typeface="Arial" panose="020B0604020202020204" pitchFamily="34" charset="0"/>
                          <a:cs typeface="Arial" panose="020B0604020202020204" pitchFamily="34" charset="0"/>
                        </a:rPr>
                        <a:t>1 000</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ZA" sz="1600" b="1" dirty="0">
                          <a:effectLst/>
                          <a:latin typeface="Arial" panose="020B0604020202020204" pitchFamily="34" charset="0"/>
                          <a:cs typeface="Arial" panose="020B0604020202020204" pitchFamily="34" charset="0"/>
                        </a:rPr>
                        <a:t>R42 688 432</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600" b="1" dirty="0">
                          <a:effectLst/>
                          <a:latin typeface="Arial" panose="020B0604020202020204" pitchFamily="34" charset="0"/>
                          <a:cs typeface="Arial" panose="020B0604020202020204" pitchFamily="34" charset="0"/>
                        </a:rPr>
                        <a:t>100%</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640285957"/>
                  </a:ext>
                </a:extLst>
              </a:tr>
            </a:tbl>
          </a:graphicData>
        </a:graphic>
      </p:graphicFrame>
    </p:spTree>
    <p:extLst>
      <p:ext uri="{BB962C8B-B14F-4D97-AF65-F5344CB8AC3E}">
        <p14:creationId xmlns:p14="http://schemas.microsoft.com/office/powerpoint/2010/main" val="380384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6C6CC-E615-E747-943B-05405C858630}"/>
              </a:ext>
            </a:extLst>
          </p:cNvPr>
          <p:cNvPicPr>
            <a:picLocks noChangeAspect="1"/>
          </p:cNvPicPr>
          <p:nvPr/>
        </p:nvPicPr>
        <p:blipFill rotWithShape="1">
          <a:blip r:embed="rId2"/>
          <a:srcRect l="462" t="1082" r="462" b="1082"/>
          <a:stretch/>
        </p:blipFill>
        <p:spPr>
          <a:xfrm>
            <a:off x="0" y="0"/>
            <a:ext cx="9144000" cy="6858000"/>
          </a:xfrm>
          <a:prstGeom prst="rect">
            <a:avLst/>
          </a:prstGeom>
        </p:spPr>
      </p:pic>
      <p:sp>
        <p:nvSpPr>
          <p:cNvPr id="9" name="Title 1">
            <a:extLst>
              <a:ext uri="{FF2B5EF4-FFF2-40B4-BE49-F238E27FC236}">
                <a16:creationId xmlns:a16="http://schemas.microsoft.com/office/drawing/2014/main" id="{CC2A4C67-0AE6-8248-89F0-41DB9411413B}"/>
              </a:ext>
            </a:extLst>
          </p:cNvPr>
          <p:cNvSpPr>
            <a:spLocks noGrp="1"/>
          </p:cNvSpPr>
          <p:nvPr>
            <p:ph type="ctrTitle"/>
          </p:nvPr>
        </p:nvSpPr>
        <p:spPr>
          <a:xfrm>
            <a:off x="4084320" y="2448232"/>
            <a:ext cx="4764236" cy="1346687"/>
          </a:xfrm>
        </p:spPr>
        <p:txBody>
          <a:bodyPr>
            <a:normAutofit/>
          </a:bodyPr>
          <a:lstStyle/>
          <a:p>
            <a:r>
              <a:rPr lang="en-US" sz="3600" b="1" dirty="0">
                <a:solidFill>
                  <a:schemeClr val="bg1"/>
                </a:solidFill>
                <a:latin typeface="Arial" panose="020B0604020202020204" pitchFamily="34" charset="0"/>
                <a:cs typeface="Arial" panose="020B0604020202020204" pitchFamily="34" charset="0"/>
              </a:rPr>
              <a:t>IMPACT OF COVID-19</a:t>
            </a:r>
          </a:p>
        </p:txBody>
      </p:sp>
    </p:spTree>
    <p:extLst>
      <p:ext uri="{BB962C8B-B14F-4D97-AF65-F5344CB8AC3E}">
        <p14:creationId xmlns:p14="http://schemas.microsoft.com/office/powerpoint/2010/main" val="542386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id="{ED88FB43-4BB5-4146-B392-4F929F0D3527}"/>
              </a:ext>
            </a:extLst>
          </p:cNvPr>
          <p:cNvSpPr>
            <a:spLocks noGrp="1"/>
          </p:cNvSpPr>
          <p:nvPr>
            <p:ph type="ctrTitle"/>
          </p:nvPr>
        </p:nvSpPr>
        <p:spPr>
          <a:xfrm>
            <a:off x="558800" y="1106979"/>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IMPACT OF COVID - 19</a:t>
            </a:r>
          </a:p>
        </p:txBody>
      </p:sp>
      <p:sp>
        <p:nvSpPr>
          <p:cNvPr id="5" name="Content Placeholder 2"/>
          <p:cNvSpPr txBox="1">
            <a:spLocks/>
          </p:cNvSpPr>
          <p:nvPr/>
        </p:nvSpPr>
        <p:spPr>
          <a:xfrm>
            <a:off x="558800" y="1675761"/>
            <a:ext cx="7789863" cy="48004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4163" indent="-284163" algn="l">
              <a:lnSpc>
                <a:spcPct val="150000"/>
              </a:lnSpc>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04994005"/>
              </p:ext>
            </p:extLst>
          </p:nvPr>
        </p:nvGraphicFramePr>
        <p:xfrm>
          <a:off x="558799" y="1970506"/>
          <a:ext cx="7995981" cy="2528500"/>
        </p:xfrm>
        <a:graphic>
          <a:graphicData uri="http://schemas.openxmlformats.org/drawingml/2006/table">
            <a:tbl>
              <a:tblPr firstRow="1" firstCol="1" bandRow="1">
                <a:tableStyleId>{5C22544A-7EE6-4342-B048-85BDC9FD1C3A}</a:tableStyleId>
              </a:tblPr>
              <a:tblGrid>
                <a:gridCol w="5272226">
                  <a:extLst>
                    <a:ext uri="{9D8B030D-6E8A-4147-A177-3AD203B41FA5}">
                      <a16:colId xmlns:a16="http://schemas.microsoft.com/office/drawing/2014/main" val="158994572"/>
                    </a:ext>
                  </a:extLst>
                </a:gridCol>
                <a:gridCol w="2723755">
                  <a:extLst>
                    <a:ext uri="{9D8B030D-6E8A-4147-A177-3AD203B41FA5}">
                      <a16:colId xmlns:a16="http://schemas.microsoft.com/office/drawing/2014/main" val="2973324169"/>
                    </a:ext>
                  </a:extLst>
                </a:gridCol>
              </a:tblGrid>
              <a:tr h="361214">
                <a:tc>
                  <a:txBody>
                    <a:bodyPr/>
                    <a:lstStyle/>
                    <a:p>
                      <a:pPr marL="0" marR="0" algn="ctr">
                        <a:spcBef>
                          <a:spcPts val="0"/>
                        </a:spcBef>
                        <a:spcAft>
                          <a:spcPts val="0"/>
                        </a:spcAft>
                      </a:pPr>
                      <a:r>
                        <a:rPr lang="en-ZA" sz="1800">
                          <a:effectLst/>
                          <a:latin typeface="Arial" panose="020B0604020202020204" pitchFamily="34" charset="0"/>
                          <a:cs typeface="Arial" panose="020B0604020202020204" pitchFamily="34" charset="0"/>
                        </a:rPr>
                        <a:t>Line item</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800">
                          <a:effectLst/>
                          <a:latin typeface="Arial" panose="020B0604020202020204" pitchFamily="34" charset="0"/>
                          <a:cs typeface="Arial" panose="020B0604020202020204" pitchFamily="34" charset="0"/>
                        </a:rPr>
                        <a:t>Amount</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445126409"/>
                  </a:ext>
                </a:extLst>
              </a:tr>
              <a:tr h="722429">
                <a:tc>
                  <a:txBody>
                    <a:bodyPr/>
                    <a:lstStyle/>
                    <a:p>
                      <a:pPr marL="0" marR="0" algn="just">
                        <a:spcBef>
                          <a:spcPts val="0"/>
                        </a:spcBef>
                        <a:spcAft>
                          <a:spcPts val="0"/>
                        </a:spcAft>
                      </a:pPr>
                      <a:r>
                        <a:rPr lang="en-ZA" sz="1800" b="0" dirty="0">
                          <a:effectLst/>
                          <a:latin typeface="Arial" panose="020B0604020202020204" pitchFamily="34" charset="0"/>
                          <a:cs typeface="Arial" panose="020B0604020202020204" pitchFamily="34" charset="0"/>
                        </a:rPr>
                        <a:t>Original number of days forecast for project (14 – February – 16</a:t>
                      </a:r>
                      <a:r>
                        <a:rPr lang="en-ZA" sz="1800" b="0" baseline="30000" dirty="0">
                          <a:effectLst/>
                          <a:latin typeface="Arial" panose="020B0604020202020204" pitchFamily="34" charset="0"/>
                          <a:cs typeface="Arial" panose="020B0604020202020204" pitchFamily="34" charset="0"/>
                        </a:rPr>
                        <a:t>th</a:t>
                      </a:r>
                      <a:r>
                        <a:rPr lang="en-ZA" sz="1800" b="0" dirty="0">
                          <a:effectLst/>
                          <a:latin typeface="Arial" panose="020B0604020202020204" pitchFamily="34" charset="0"/>
                          <a:cs typeface="Arial" panose="020B0604020202020204" pitchFamily="34" charset="0"/>
                        </a:rPr>
                        <a:t> June) </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ZA" sz="1800">
                          <a:effectLst/>
                          <a:latin typeface="Arial" panose="020B0604020202020204" pitchFamily="34" charset="0"/>
                          <a:cs typeface="Arial" panose="020B0604020202020204" pitchFamily="34" charset="0"/>
                        </a:rPr>
                        <a:t>123 days</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10340518"/>
                  </a:ext>
                </a:extLst>
              </a:tr>
              <a:tr h="361214">
                <a:tc>
                  <a:txBody>
                    <a:bodyPr/>
                    <a:lstStyle/>
                    <a:p>
                      <a:pPr marL="0" marR="0" algn="just">
                        <a:spcBef>
                          <a:spcPts val="0"/>
                        </a:spcBef>
                        <a:spcAft>
                          <a:spcPts val="0"/>
                        </a:spcAft>
                      </a:pPr>
                      <a:r>
                        <a:rPr lang="en-ZA" sz="1800" b="0">
                          <a:effectLst/>
                          <a:latin typeface="Arial" panose="020B0604020202020204" pitchFamily="34" charset="0"/>
                          <a:cs typeface="Arial" panose="020B0604020202020204" pitchFamily="34" charset="0"/>
                        </a:rPr>
                        <a:t>Days lost (26 March – 31 May) </a:t>
                      </a:r>
                      <a:endParaRPr lang="en-US" sz="18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ZA" sz="1800">
                          <a:effectLst/>
                          <a:latin typeface="Arial" panose="020B0604020202020204" pitchFamily="34" charset="0"/>
                          <a:cs typeface="Arial" panose="020B0604020202020204" pitchFamily="34" charset="0"/>
                        </a:rPr>
                        <a:t>(66 days)</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511528531"/>
                  </a:ext>
                </a:extLst>
              </a:tr>
              <a:tr h="361214">
                <a:tc>
                  <a:txBody>
                    <a:bodyPr/>
                    <a:lstStyle/>
                    <a:p>
                      <a:pPr marL="0" marR="0" algn="just">
                        <a:spcBef>
                          <a:spcPts val="0"/>
                        </a:spcBef>
                        <a:spcAft>
                          <a:spcPts val="0"/>
                        </a:spcAft>
                      </a:pPr>
                      <a:r>
                        <a:rPr lang="en-ZA" sz="1800" b="0" dirty="0">
                          <a:effectLst/>
                          <a:latin typeface="Arial" panose="020B0604020202020204" pitchFamily="34" charset="0"/>
                          <a:cs typeface="Arial" panose="020B0604020202020204" pitchFamily="34" charset="0"/>
                        </a:rPr>
                        <a:t>Days added – (1 June – 12 August)</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ZA" sz="1800">
                          <a:effectLst/>
                          <a:latin typeface="Arial" panose="020B0604020202020204" pitchFamily="34" charset="0"/>
                          <a:cs typeface="Arial" panose="020B0604020202020204" pitchFamily="34" charset="0"/>
                        </a:rPr>
                        <a:t>73 days</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66848655"/>
                  </a:ext>
                </a:extLst>
              </a:tr>
              <a:tr h="722429">
                <a:tc>
                  <a:txBody>
                    <a:bodyPr/>
                    <a:lstStyle/>
                    <a:p>
                      <a:pPr marL="0" marR="0" algn="just">
                        <a:spcBef>
                          <a:spcPts val="0"/>
                        </a:spcBef>
                        <a:spcAft>
                          <a:spcPts val="0"/>
                        </a:spcAft>
                      </a:pPr>
                      <a:r>
                        <a:rPr lang="en-ZA" sz="1800" dirty="0">
                          <a:effectLst/>
                          <a:latin typeface="Arial" panose="020B0604020202020204" pitchFamily="34" charset="0"/>
                          <a:cs typeface="Arial" panose="020B0604020202020204" pitchFamily="34" charset="0"/>
                        </a:rPr>
                        <a:t>Net days (excluding lockdown) to complete project compared to original forecast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ZA" sz="1800" dirty="0">
                          <a:effectLst/>
                          <a:latin typeface="Arial" panose="020B0604020202020204" pitchFamily="34" charset="0"/>
                          <a:cs typeface="Arial" panose="020B0604020202020204" pitchFamily="34" charset="0"/>
                        </a:rPr>
                        <a:t>130 days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06472060"/>
                  </a:ext>
                </a:extLst>
              </a:tr>
            </a:tbl>
          </a:graphicData>
        </a:graphic>
      </p:graphicFrame>
      <p:sp>
        <p:nvSpPr>
          <p:cNvPr id="9" name="Rectangle 2"/>
          <p:cNvSpPr>
            <a:spLocks noChangeArrowheads="1"/>
          </p:cNvSpPr>
          <p:nvPr/>
        </p:nvSpPr>
        <p:spPr bwMode="auto">
          <a:xfrm>
            <a:off x="352682" y="2828435"/>
            <a:ext cx="79959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ZA"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ZA"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3820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id="{ED88FB43-4BB5-4146-B392-4F929F0D3527}"/>
              </a:ext>
            </a:extLst>
          </p:cNvPr>
          <p:cNvSpPr>
            <a:spLocks noGrp="1"/>
          </p:cNvSpPr>
          <p:nvPr>
            <p:ph type="ctrTitle"/>
          </p:nvPr>
        </p:nvSpPr>
        <p:spPr>
          <a:xfrm>
            <a:off x="558800" y="1106979"/>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IMPACT OF COVID - 19</a:t>
            </a:r>
          </a:p>
        </p:txBody>
      </p:sp>
      <p:sp>
        <p:nvSpPr>
          <p:cNvPr id="5" name="Content Placeholder 2"/>
          <p:cNvSpPr txBox="1">
            <a:spLocks/>
          </p:cNvSpPr>
          <p:nvPr/>
        </p:nvSpPr>
        <p:spPr>
          <a:xfrm>
            <a:off x="558800" y="1675761"/>
            <a:ext cx="7789863" cy="48004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4163" indent="-284163" algn="l">
              <a:lnSpc>
                <a:spcPct val="150000"/>
              </a:lnSpc>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p:txBody>
      </p:sp>
      <p:sp>
        <p:nvSpPr>
          <p:cNvPr id="9" name="Rectangle 2"/>
          <p:cNvSpPr>
            <a:spLocks noChangeArrowheads="1"/>
          </p:cNvSpPr>
          <p:nvPr/>
        </p:nvSpPr>
        <p:spPr bwMode="auto">
          <a:xfrm>
            <a:off x="352682" y="2828435"/>
            <a:ext cx="79959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ZA"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ZA"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352682" y="1817336"/>
            <a:ext cx="4857135" cy="1419703"/>
          </a:xfrm>
          <a:prstGeom prst="rect">
            <a:avLst/>
          </a:prstGeom>
        </p:spPr>
      </p:pic>
      <p:pic>
        <p:nvPicPr>
          <p:cNvPr id="3" name="Picture 2"/>
          <p:cNvPicPr>
            <a:picLocks noChangeAspect="1"/>
          </p:cNvPicPr>
          <p:nvPr/>
        </p:nvPicPr>
        <p:blipFill>
          <a:blip r:embed="rId4"/>
          <a:stretch>
            <a:fillRect/>
          </a:stretch>
        </p:blipFill>
        <p:spPr>
          <a:xfrm>
            <a:off x="126540" y="3378614"/>
            <a:ext cx="5083277" cy="902357"/>
          </a:xfrm>
          <a:prstGeom prst="rect">
            <a:avLst/>
          </a:prstGeom>
        </p:spPr>
      </p:pic>
      <p:pic>
        <p:nvPicPr>
          <p:cNvPr id="8" name="Picture 7"/>
          <p:cNvPicPr>
            <a:picLocks noChangeAspect="1"/>
          </p:cNvPicPr>
          <p:nvPr/>
        </p:nvPicPr>
        <p:blipFill>
          <a:blip r:embed="rId5"/>
          <a:stretch>
            <a:fillRect/>
          </a:stretch>
        </p:blipFill>
        <p:spPr>
          <a:xfrm>
            <a:off x="5676499" y="1463964"/>
            <a:ext cx="2205482" cy="2250744"/>
          </a:xfrm>
          <a:prstGeom prst="rect">
            <a:avLst/>
          </a:prstGeom>
        </p:spPr>
      </p:pic>
      <p:pic>
        <p:nvPicPr>
          <p:cNvPr id="10" name="Picture 9"/>
          <p:cNvPicPr>
            <a:picLocks noChangeAspect="1"/>
          </p:cNvPicPr>
          <p:nvPr/>
        </p:nvPicPr>
        <p:blipFill>
          <a:blip r:embed="rId6"/>
          <a:stretch>
            <a:fillRect/>
          </a:stretch>
        </p:blipFill>
        <p:spPr>
          <a:xfrm>
            <a:off x="3847903" y="4332306"/>
            <a:ext cx="4414480" cy="2003942"/>
          </a:xfrm>
          <a:prstGeom prst="rect">
            <a:avLst/>
          </a:prstGeom>
        </p:spPr>
      </p:pic>
    </p:spTree>
    <p:extLst>
      <p:ext uri="{BB962C8B-B14F-4D97-AF65-F5344CB8AC3E}">
        <p14:creationId xmlns:p14="http://schemas.microsoft.com/office/powerpoint/2010/main" val="1297862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6C6CC-E615-E747-943B-05405C858630}"/>
              </a:ext>
            </a:extLst>
          </p:cNvPr>
          <p:cNvPicPr>
            <a:picLocks noChangeAspect="1"/>
          </p:cNvPicPr>
          <p:nvPr/>
        </p:nvPicPr>
        <p:blipFill rotWithShape="1">
          <a:blip r:embed="rId2"/>
          <a:srcRect l="462" t="1082" r="462" b="1082"/>
          <a:stretch/>
        </p:blipFill>
        <p:spPr>
          <a:xfrm>
            <a:off x="0" y="0"/>
            <a:ext cx="9144000" cy="6858000"/>
          </a:xfrm>
          <a:prstGeom prst="rect">
            <a:avLst/>
          </a:prstGeom>
        </p:spPr>
      </p:pic>
      <p:sp>
        <p:nvSpPr>
          <p:cNvPr id="9" name="Title 1">
            <a:extLst>
              <a:ext uri="{FF2B5EF4-FFF2-40B4-BE49-F238E27FC236}">
                <a16:creationId xmlns:a16="http://schemas.microsoft.com/office/drawing/2014/main" id="{CC2A4C67-0AE6-8248-89F0-41DB9411413B}"/>
              </a:ext>
            </a:extLst>
          </p:cNvPr>
          <p:cNvSpPr>
            <a:spLocks noGrp="1"/>
          </p:cNvSpPr>
          <p:nvPr>
            <p:ph type="ctrTitle"/>
          </p:nvPr>
        </p:nvSpPr>
        <p:spPr>
          <a:xfrm>
            <a:off x="4084320" y="2448232"/>
            <a:ext cx="4764236" cy="1346687"/>
          </a:xfrm>
        </p:spPr>
        <p:txBody>
          <a:bodyPr>
            <a:normAutofit/>
          </a:bodyPr>
          <a:lstStyle/>
          <a:p>
            <a:r>
              <a:rPr lang="en-US" sz="3600" b="1" dirty="0">
                <a:solidFill>
                  <a:schemeClr val="bg1"/>
                </a:solidFill>
                <a:latin typeface="Arial" panose="020B0604020202020204" pitchFamily="34" charset="0"/>
                <a:cs typeface="Arial" panose="020B0604020202020204" pitchFamily="34" charset="0"/>
              </a:rPr>
              <a:t>LOOKING FORWARD</a:t>
            </a:r>
          </a:p>
        </p:txBody>
      </p:sp>
    </p:spTree>
    <p:extLst>
      <p:ext uri="{BB962C8B-B14F-4D97-AF65-F5344CB8AC3E}">
        <p14:creationId xmlns:p14="http://schemas.microsoft.com/office/powerpoint/2010/main" val="2763394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id="{ED88FB43-4BB5-4146-B392-4F929F0D3527}"/>
              </a:ext>
            </a:extLst>
          </p:cNvPr>
          <p:cNvSpPr>
            <a:spLocks noGrp="1"/>
          </p:cNvSpPr>
          <p:nvPr>
            <p:ph type="ctrTitle"/>
          </p:nvPr>
        </p:nvSpPr>
        <p:spPr>
          <a:xfrm>
            <a:off x="426720" y="1197863"/>
            <a:ext cx="4764236" cy="365919"/>
          </a:xfrm>
        </p:spPr>
        <p:txBody>
          <a:bodyPr>
            <a:normAutofit fontScale="90000"/>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YOUTH EMPLOYMENT INTERVENTION</a:t>
            </a:r>
          </a:p>
        </p:txBody>
      </p:sp>
      <p:pic>
        <p:nvPicPr>
          <p:cNvPr id="5" name="x_Picture 1"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943" y="1669674"/>
            <a:ext cx="4232940" cy="419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864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A2AF23-C31F-284D-81FC-B9FDA4CFB091}"/>
              </a:ext>
            </a:extLst>
          </p:cNvPr>
          <p:cNvPicPr>
            <a:picLocks noChangeAspect="1"/>
          </p:cNvPicPr>
          <p:nvPr/>
        </p:nvPicPr>
        <p:blipFill rotWithShape="1">
          <a:blip r:embed="rId2"/>
          <a:srcRect l="343" t="965" r="343" b="965"/>
          <a:stretch/>
        </p:blipFill>
        <p:spPr>
          <a:xfrm>
            <a:off x="0" y="0"/>
            <a:ext cx="9144000" cy="6858000"/>
          </a:xfrm>
          <a:prstGeom prst="rect">
            <a:avLst/>
          </a:prstGeom>
        </p:spPr>
      </p:pic>
    </p:spTree>
    <p:extLst>
      <p:ext uri="{BB962C8B-B14F-4D97-AF65-F5344CB8AC3E}">
        <p14:creationId xmlns:p14="http://schemas.microsoft.com/office/powerpoint/2010/main" val="1373429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6C6CC-E615-E747-943B-05405C858630}"/>
              </a:ext>
            </a:extLst>
          </p:cNvPr>
          <p:cNvPicPr>
            <a:picLocks noChangeAspect="1"/>
          </p:cNvPicPr>
          <p:nvPr/>
        </p:nvPicPr>
        <p:blipFill rotWithShape="1">
          <a:blip r:embed="rId2"/>
          <a:srcRect l="462" t="1082" r="462" b="1082"/>
          <a:stretch/>
        </p:blipFill>
        <p:spPr>
          <a:xfrm>
            <a:off x="0" y="0"/>
            <a:ext cx="9144000" cy="6858000"/>
          </a:xfrm>
          <a:prstGeom prst="rect">
            <a:avLst/>
          </a:prstGeom>
        </p:spPr>
      </p:pic>
      <p:sp>
        <p:nvSpPr>
          <p:cNvPr id="9" name="Title 1">
            <a:extLst>
              <a:ext uri="{FF2B5EF4-FFF2-40B4-BE49-F238E27FC236}">
                <a16:creationId xmlns:a16="http://schemas.microsoft.com/office/drawing/2014/main" id="{CC2A4C67-0AE6-8248-89F0-41DB9411413B}"/>
              </a:ext>
            </a:extLst>
          </p:cNvPr>
          <p:cNvSpPr>
            <a:spLocks noGrp="1"/>
          </p:cNvSpPr>
          <p:nvPr>
            <p:ph type="ctrTitle"/>
          </p:nvPr>
        </p:nvSpPr>
        <p:spPr>
          <a:xfrm>
            <a:off x="4084320" y="2217684"/>
            <a:ext cx="4764236" cy="1577236"/>
          </a:xfrm>
        </p:spPr>
        <p:txBody>
          <a:bodyPr>
            <a:normAutofit fontScale="90000"/>
          </a:bodyPr>
          <a:lstStyle/>
          <a:p>
            <a:r>
              <a:rPr lang="en-US" sz="3600" b="1" dirty="0">
                <a:solidFill>
                  <a:schemeClr val="bg1"/>
                </a:solidFill>
                <a:latin typeface="Arial" panose="020B0604020202020204" pitchFamily="34" charset="0"/>
                <a:cs typeface="Arial" panose="020B0604020202020204" pitchFamily="34" charset="0"/>
              </a:rPr>
              <a:t>SOUTH AFRICA YOUTH ENTREPRENEURSHIP CONVERSATION</a:t>
            </a:r>
          </a:p>
        </p:txBody>
      </p:sp>
    </p:spTree>
    <p:extLst>
      <p:ext uri="{BB962C8B-B14F-4D97-AF65-F5344CB8AC3E}">
        <p14:creationId xmlns:p14="http://schemas.microsoft.com/office/powerpoint/2010/main" val="51518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id="{ED88FB43-4BB5-4146-B392-4F929F0D3527}"/>
              </a:ext>
            </a:extLst>
          </p:cNvPr>
          <p:cNvSpPr>
            <a:spLocks noGrp="1"/>
          </p:cNvSpPr>
          <p:nvPr>
            <p:ph type="ctrTitle"/>
          </p:nvPr>
        </p:nvSpPr>
        <p:spPr>
          <a:xfrm>
            <a:off x="558800" y="1106979"/>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YOUTH ENTRPRENEURSHIP: KEY DATA</a:t>
            </a:r>
          </a:p>
        </p:txBody>
      </p:sp>
      <p:sp>
        <p:nvSpPr>
          <p:cNvPr id="5" name="Content Placeholder 2"/>
          <p:cNvSpPr txBox="1">
            <a:spLocks/>
          </p:cNvSpPr>
          <p:nvPr/>
        </p:nvSpPr>
        <p:spPr>
          <a:xfrm>
            <a:off x="558800" y="1675761"/>
            <a:ext cx="7789863" cy="48004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4163" indent="-284163" algn="l">
              <a:lnSpc>
                <a:spcPct val="150000"/>
              </a:lnSpc>
              <a:buFont typeface="Arial" panose="020B0604020202020204" pitchFamily="34" charset="0"/>
              <a:buChar char="•"/>
            </a:pPr>
            <a:r>
              <a:rPr lang="en-GB" sz="1500" dirty="0">
                <a:latin typeface="Arial" panose="020B0604020202020204" pitchFamily="34" charset="0"/>
                <a:cs typeface="Arial" panose="020B0604020202020204" pitchFamily="34" charset="0"/>
              </a:rPr>
              <a:t>Youth participation in entrepreneurship is relatively small. South African total entrepreneurial activity (TEA) in the 25 to 34 year age cohort was 9.2%, which was less than half the Africa average as well as considerably lower than the average for efficiency driven economies (18%). There is a correlation between education level and the level of TEA – with 67,4% TEA rate for those who have completed secondary education and beyond while the level of TEA for those without education is at 4,4%. Young men are more likely to be entrepreneurs than young women and youth in the age group 25-34 years </a:t>
            </a: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16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id="{ED88FB43-4BB5-4146-B392-4F929F0D3527}"/>
              </a:ext>
            </a:extLst>
          </p:cNvPr>
          <p:cNvSpPr>
            <a:spLocks noGrp="1"/>
          </p:cNvSpPr>
          <p:nvPr>
            <p:ph type="ctrTitle"/>
          </p:nvPr>
        </p:nvSpPr>
        <p:spPr>
          <a:xfrm>
            <a:off x="558800" y="1166309"/>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YOUTH ENTRPRENEURSHIP: KEY DATA</a:t>
            </a:r>
          </a:p>
        </p:txBody>
      </p:sp>
      <p:sp>
        <p:nvSpPr>
          <p:cNvPr id="8" name="Content Placeholder 2"/>
          <p:cNvSpPr txBox="1">
            <a:spLocks/>
          </p:cNvSpPr>
          <p:nvPr/>
        </p:nvSpPr>
        <p:spPr>
          <a:xfrm>
            <a:off x="317871" y="1760849"/>
            <a:ext cx="8196863" cy="43396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6075" indent="-346075" algn="l">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In two townships the study was conducted in, only 15 percent of micro-enterprises were run by young people under 30. Of this, one in three of the young entrepreneurs were non-South Africans. In Delft, Cape Town, four out of 10 hair salons and barbers were owned by young people, and seven in 10 of these were owned by foreign entrepreneurs</a:t>
            </a:r>
          </a:p>
          <a:p>
            <a:pPr marL="346075" indent="-346075" algn="l">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The lifestyle and leisure sectors contain some of the most promising youth start-ups, which found that the young entrepreneurs are those that run internet cafés or produce music at home and DJ, or design flyers and posters, or operate gyms, design and make clothes or run takeaways that sell fast food to late-night </a:t>
            </a:r>
            <a:r>
              <a:rPr lang="en-US" sz="1600" dirty="0" err="1">
                <a:latin typeface="Arial" panose="020B0604020202020204" pitchFamily="34" charset="0"/>
                <a:cs typeface="Arial" panose="020B0604020202020204" pitchFamily="34" charset="0"/>
              </a:rPr>
              <a:t>revellers</a:t>
            </a:r>
            <a:r>
              <a:rPr lang="en-US" sz="1600" dirty="0">
                <a:latin typeface="Arial" panose="020B0604020202020204" pitchFamily="34" charset="0"/>
                <a:cs typeface="Arial" panose="020B0604020202020204" pitchFamily="34" charset="0"/>
              </a:rPr>
              <a:t>. The study found that South Africans are majority owners of these kinds of businesses. </a:t>
            </a:r>
          </a:p>
          <a:p>
            <a:endParaRPr lang="en-US" dirty="0"/>
          </a:p>
        </p:txBody>
      </p:sp>
    </p:spTree>
    <p:extLst>
      <p:ext uri="{BB962C8B-B14F-4D97-AF65-F5344CB8AC3E}">
        <p14:creationId xmlns:p14="http://schemas.microsoft.com/office/powerpoint/2010/main" val="1014486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id="{ED88FB43-4BB5-4146-B392-4F929F0D3527}"/>
              </a:ext>
            </a:extLst>
          </p:cNvPr>
          <p:cNvSpPr>
            <a:spLocks noGrp="1"/>
          </p:cNvSpPr>
          <p:nvPr>
            <p:ph type="ctrTitle"/>
          </p:nvPr>
        </p:nvSpPr>
        <p:spPr>
          <a:xfrm>
            <a:off x="426719" y="1071716"/>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NYDA YOUTH ENTRPRENEURSHIP VALUE CHAIN</a:t>
            </a: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865237" y="1595894"/>
            <a:ext cx="7649497" cy="5272810"/>
          </a:xfrm>
          <a:prstGeom prst="rect">
            <a:avLst/>
          </a:prstGeom>
          <a:noFill/>
        </p:spPr>
      </p:pic>
    </p:spTree>
    <p:extLst>
      <p:ext uri="{BB962C8B-B14F-4D97-AF65-F5344CB8AC3E}">
        <p14:creationId xmlns:p14="http://schemas.microsoft.com/office/powerpoint/2010/main" val="642883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6C6CC-E615-E747-943B-05405C858630}"/>
              </a:ext>
            </a:extLst>
          </p:cNvPr>
          <p:cNvPicPr>
            <a:picLocks noChangeAspect="1"/>
          </p:cNvPicPr>
          <p:nvPr/>
        </p:nvPicPr>
        <p:blipFill rotWithShape="1">
          <a:blip r:embed="rId2"/>
          <a:srcRect l="462" t="1082" r="462" b="1082"/>
          <a:stretch/>
        </p:blipFill>
        <p:spPr>
          <a:xfrm>
            <a:off x="0" y="0"/>
            <a:ext cx="9144000" cy="6858000"/>
          </a:xfrm>
          <a:prstGeom prst="rect">
            <a:avLst/>
          </a:prstGeom>
        </p:spPr>
      </p:pic>
      <p:pic>
        <p:nvPicPr>
          <p:cNvPr id="4" name="Picture 3"/>
          <p:cNvPicPr>
            <a:picLocks noChangeAspect="1"/>
          </p:cNvPicPr>
          <p:nvPr/>
        </p:nvPicPr>
        <p:blipFill>
          <a:blip r:embed="rId3"/>
          <a:stretch>
            <a:fillRect/>
          </a:stretch>
        </p:blipFill>
        <p:spPr>
          <a:xfrm>
            <a:off x="3594881" y="806244"/>
            <a:ext cx="4202026" cy="5923935"/>
          </a:xfrm>
          <a:prstGeom prst="rect">
            <a:avLst/>
          </a:prstGeom>
        </p:spPr>
      </p:pic>
    </p:spTree>
    <p:extLst>
      <p:ext uri="{BB962C8B-B14F-4D97-AF65-F5344CB8AC3E}">
        <p14:creationId xmlns:p14="http://schemas.microsoft.com/office/powerpoint/2010/main" val="170933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id="{ED88FB43-4BB5-4146-B392-4F929F0D3527}"/>
              </a:ext>
            </a:extLst>
          </p:cNvPr>
          <p:cNvSpPr>
            <a:spLocks noGrp="1"/>
          </p:cNvSpPr>
          <p:nvPr>
            <p:ph type="ctrTitle"/>
          </p:nvPr>
        </p:nvSpPr>
        <p:spPr>
          <a:xfrm>
            <a:off x="558800" y="1106979"/>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WHAT WAS THE 1000 BUSINESSES IN 100 DAYS</a:t>
            </a:r>
          </a:p>
        </p:txBody>
      </p:sp>
      <p:sp>
        <p:nvSpPr>
          <p:cNvPr id="5" name="Content Placeholder 2"/>
          <p:cNvSpPr txBox="1">
            <a:spLocks/>
          </p:cNvSpPr>
          <p:nvPr/>
        </p:nvSpPr>
        <p:spPr>
          <a:xfrm>
            <a:off x="558800" y="1675761"/>
            <a:ext cx="7789863" cy="480041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4163" indent="-284163" algn="l">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Providing financial support to micro enterprises particularly in townships and rural areas. </a:t>
            </a:r>
          </a:p>
          <a:p>
            <a:pPr marL="284163" indent="-284163" algn="l">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Providing government services in an effective and an efficient manner.</a:t>
            </a:r>
          </a:p>
          <a:p>
            <a:pPr marL="284163" indent="-284163" algn="l">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Processes which are fair, transparent and equitable in nature.</a:t>
            </a:r>
          </a:p>
          <a:p>
            <a:pPr marL="284163" indent="-284163" algn="l">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Allowing young people to capitalize on opportunities in their local economies. </a:t>
            </a:r>
          </a:p>
          <a:p>
            <a:pPr marL="284163" indent="-284163" algn="l">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The first steps in the Presidential Youth Employment Intervention, the most comprehensive plan in South Africa’s democratic history to address youth unemployment.</a:t>
            </a:r>
          </a:p>
          <a:p>
            <a:pPr marL="284163" indent="-284163" algn="l">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Reaching vulnerable and marginalized young people. </a:t>
            </a:r>
          </a:p>
        </p:txBody>
      </p:sp>
    </p:spTree>
    <p:extLst>
      <p:ext uri="{BB962C8B-B14F-4D97-AF65-F5344CB8AC3E}">
        <p14:creationId xmlns:p14="http://schemas.microsoft.com/office/powerpoint/2010/main" val="1072253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id="{ED88FB43-4BB5-4146-B392-4F929F0D3527}"/>
              </a:ext>
            </a:extLst>
          </p:cNvPr>
          <p:cNvSpPr>
            <a:spLocks noGrp="1"/>
          </p:cNvSpPr>
          <p:nvPr>
            <p:ph type="ctrTitle"/>
          </p:nvPr>
        </p:nvSpPr>
        <p:spPr>
          <a:xfrm>
            <a:off x="558800" y="1106979"/>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SECTORS SUPPORTED IN 1000 BUSINESSES</a:t>
            </a:r>
          </a:p>
        </p:txBody>
      </p:sp>
      <p:graphicFrame>
        <p:nvGraphicFramePr>
          <p:cNvPr id="2" name="Table 1"/>
          <p:cNvGraphicFramePr>
            <a:graphicFrameLocks noGrp="1"/>
          </p:cNvGraphicFramePr>
          <p:nvPr>
            <p:extLst>
              <p:ext uri="{D42A27DB-BD31-4B8C-83A1-F6EECF244321}">
                <p14:modId xmlns:p14="http://schemas.microsoft.com/office/powerpoint/2010/main" val="3023659970"/>
              </p:ext>
            </p:extLst>
          </p:nvPr>
        </p:nvGraphicFramePr>
        <p:xfrm>
          <a:off x="806245" y="1667874"/>
          <a:ext cx="7413524" cy="4811590"/>
        </p:xfrm>
        <a:graphic>
          <a:graphicData uri="http://schemas.openxmlformats.org/drawingml/2006/table">
            <a:tbl>
              <a:tblPr firstRow="1" firstCol="1" bandRow="1">
                <a:tableStyleId>{5C22544A-7EE6-4342-B048-85BDC9FD1C3A}</a:tableStyleId>
              </a:tblPr>
              <a:tblGrid>
                <a:gridCol w="3619664">
                  <a:extLst>
                    <a:ext uri="{9D8B030D-6E8A-4147-A177-3AD203B41FA5}">
                      <a16:colId xmlns:a16="http://schemas.microsoft.com/office/drawing/2014/main" val="3549989110"/>
                    </a:ext>
                  </a:extLst>
                </a:gridCol>
                <a:gridCol w="1602288">
                  <a:extLst>
                    <a:ext uri="{9D8B030D-6E8A-4147-A177-3AD203B41FA5}">
                      <a16:colId xmlns:a16="http://schemas.microsoft.com/office/drawing/2014/main" val="227789041"/>
                    </a:ext>
                  </a:extLst>
                </a:gridCol>
                <a:gridCol w="2191572">
                  <a:extLst>
                    <a:ext uri="{9D8B030D-6E8A-4147-A177-3AD203B41FA5}">
                      <a16:colId xmlns:a16="http://schemas.microsoft.com/office/drawing/2014/main" val="940989368"/>
                    </a:ext>
                  </a:extLst>
                </a:gridCol>
              </a:tblGrid>
              <a:tr h="343685">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Sector</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Number</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Percentages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614651593"/>
                  </a:ext>
                </a:extLst>
              </a:tr>
              <a:tr h="343685">
                <a:tc>
                  <a:txBody>
                    <a:bodyPr/>
                    <a:lstStyle/>
                    <a:p>
                      <a:pPr marL="0" marR="0">
                        <a:spcBef>
                          <a:spcPts val="0"/>
                        </a:spcBef>
                        <a:spcAft>
                          <a:spcPts val="0"/>
                        </a:spcAft>
                      </a:pPr>
                      <a:r>
                        <a:rPr lang="en-GB" sz="1200" b="0">
                          <a:effectLst/>
                          <a:latin typeface="Arial" panose="020B0604020202020204" pitchFamily="34" charset="0"/>
                          <a:cs typeface="Arial" panose="020B0604020202020204" pitchFamily="34" charset="0"/>
                        </a:rPr>
                        <a:t>Agriculture and agro processing</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138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14%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565889545"/>
                  </a:ext>
                </a:extLst>
              </a:tr>
              <a:tr h="343685">
                <a:tc>
                  <a:txBody>
                    <a:bodyPr/>
                    <a:lstStyle/>
                    <a:p>
                      <a:pPr marL="0" marR="0">
                        <a:spcBef>
                          <a:spcPts val="0"/>
                        </a:spcBef>
                        <a:spcAft>
                          <a:spcPts val="0"/>
                        </a:spcAft>
                      </a:pPr>
                      <a:r>
                        <a:rPr lang="en-GB" sz="1200" b="0">
                          <a:effectLst/>
                          <a:latin typeface="Arial" panose="020B0604020202020204" pitchFamily="34" charset="0"/>
                          <a:cs typeface="Arial" panose="020B0604020202020204" pitchFamily="34" charset="0"/>
                        </a:rPr>
                        <a:t>Arts, Education, Health</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18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96168471"/>
                  </a:ext>
                </a:extLst>
              </a:tr>
              <a:tr h="343685">
                <a:tc>
                  <a:txBody>
                    <a:bodyPr/>
                    <a:lstStyle/>
                    <a:p>
                      <a:pPr marL="0" marR="0">
                        <a:spcBef>
                          <a:spcPts val="0"/>
                        </a:spcBef>
                        <a:spcAft>
                          <a:spcPts val="0"/>
                        </a:spcAft>
                      </a:pPr>
                      <a:r>
                        <a:rPr lang="en-GB" sz="1200" b="0">
                          <a:effectLst/>
                          <a:latin typeface="Arial" panose="020B0604020202020204" pitchFamily="34" charset="0"/>
                          <a:cs typeface="Arial" panose="020B0604020202020204" pitchFamily="34" charset="0"/>
                        </a:rPr>
                        <a:t>Automotive and Manufacturing</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142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14%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183510011"/>
                  </a:ext>
                </a:extLst>
              </a:tr>
              <a:tr h="343685">
                <a:tc>
                  <a:txBody>
                    <a:bodyPr/>
                    <a:lstStyle/>
                    <a:p>
                      <a:pPr marL="0" marR="0">
                        <a:spcBef>
                          <a:spcPts val="0"/>
                        </a:spcBef>
                        <a:spcAft>
                          <a:spcPts val="0"/>
                        </a:spcAft>
                      </a:pPr>
                      <a:r>
                        <a:rPr lang="en-GB" sz="1200" b="0">
                          <a:effectLst/>
                          <a:latin typeface="Arial" panose="020B0604020202020204" pitchFamily="34" charset="0"/>
                          <a:cs typeface="Arial" panose="020B0604020202020204" pitchFamily="34" charset="0"/>
                        </a:rPr>
                        <a:t>Construction and property</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34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20100115"/>
                  </a:ext>
                </a:extLst>
              </a:tr>
              <a:tr h="343685">
                <a:tc>
                  <a:txBody>
                    <a:bodyPr/>
                    <a:lstStyle/>
                    <a:p>
                      <a:pPr marL="0" marR="0">
                        <a:spcBef>
                          <a:spcPts val="0"/>
                        </a:spcBef>
                        <a:spcAft>
                          <a:spcPts val="0"/>
                        </a:spcAft>
                      </a:pPr>
                      <a:r>
                        <a:rPr lang="en-GB" sz="1200" b="0">
                          <a:effectLst/>
                          <a:latin typeface="Arial" panose="020B0604020202020204" pitchFamily="34" charset="0"/>
                          <a:cs typeface="Arial" panose="020B0604020202020204" pitchFamily="34" charset="0"/>
                        </a:rPr>
                        <a:t>Consulting and Legal</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10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10983784"/>
                  </a:ext>
                </a:extLst>
              </a:tr>
              <a:tr h="343685">
                <a:tc>
                  <a:txBody>
                    <a:bodyPr/>
                    <a:lstStyle/>
                    <a:p>
                      <a:pPr marL="0" marR="0">
                        <a:spcBef>
                          <a:spcPts val="0"/>
                        </a:spcBef>
                        <a:spcAft>
                          <a:spcPts val="0"/>
                        </a:spcAft>
                      </a:pPr>
                      <a:r>
                        <a:rPr lang="en-GB" sz="1200" b="0">
                          <a:effectLst/>
                          <a:latin typeface="Arial" panose="020B0604020202020204" pitchFamily="34" charset="0"/>
                          <a:cs typeface="Arial" panose="020B0604020202020204" pitchFamily="34" charset="0"/>
                        </a:rPr>
                        <a:t>Hospitality</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44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06922241"/>
                  </a:ext>
                </a:extLst>
              </a:tr>
              <a:tr h="343685">
                <a:tc>
                  <a:txBody>
                    <a:bodyPr/>
                    <a:lstStyle/>
                    <a:p>
                      <a:pPr marL="0" marR="0">
                        <a:spcBef>
                          <a:spcPts val="0"/>
                        </a:spcBef>
                        <a:spcAft>
                          <a:spcPts val="0"/>
                        </a:spcAft>
                      </a:pPr>
                      <a:r>
                        <a:rPr lang="en-GB" sz="1200" b="0">
                          <a:effectLst/>
                          <a:latin typeface="Arial" panose="020B0604020202020204" pitchFamily="34" charset="0"/>
                          <a:cs typeface="Arial" panose="020B0604020202020204" pitchFamily="34" charset="0"/>
                        </a:rPr>
                        <a:t>Information, Communication and Technology</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37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54518095"/>
                  </a:ext>
                </a:extLst>
              </a:tr>
              <a:tr h="343685">
                <a:tc>
                  <a:txBody>
                    <a:bodyPr/>
                    <a:lstStyle/>
                    <a:p>
                      <a:pPr marL="0" marR="0">
                        <a:spcBef>
                          <a:spcPts val="0"/>
                        </a:spcBef>
                        <a:spcAft>
                          <a:spcPts val="0"/>
                        </a:spcAft>
                      </a:pPr>
                      <a:r>
                        <a:rPr lang="en-GB" sz="1200" b="0">
                          <a:effectLst/>
                          <a:latin typeface="Arial" panose="020B0604020202020204" pitchFamily="34" charset="0"/>
                          <a:cs typeface="Arial" panose="020B0604020202020204" pitchFamily="34" charset="0"/>
                        </a:rPr>
                        <a:t>Installation, Maintenance and Repair</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20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640148517"/>
                  </a:ext>
                </a:extLst>
              </a:tr>
              <a:tr h="343685">
                <a:tc>
                  <a:txBody>
                    <a:bodyPr/>
                    <a:lstStyle/>
                    <a:p>
                      <a:pPr marL="0" marR="0">
                        <a:spcBef>
                          <a:spcPts val="0"/>
                        </a:spcBef>
                        <a:spcAft>
                          <a:spcPts val="0"/>
                        </a:spcAft>
                      </a:pPr>
                      <a:r>
                        <a:rPr lang="en-GB" sz="1200" b="0">
                          <a:effectLst/>
                          <a:latin typeface="Arial" panose="020B0604020202020204" pitchFamily="34" charset="0"/>
                          <a:cs typeface="Arial" panose="020B0604020202020204" pitchFamily="34" charset="0"/>
                        </a:rPr>
                        <a:t>Logistics, tourism and recycling and waste</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12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96918245"/>
                  </a:ext>
                </a:extLst>
              </a:tr>
              <a:tr h="343685">
                <a:tc>
                  <a:txBody>
                    <a:bodyPr/>
                    <a:lstStyle/>
                    <a:p>
                      <a:pPr marL="0" marR="0">
                        <a:spcBef>
                          <a:spcPts val="0"/>
                        </a:spcBef>
                        <a:spcAft>
                          <a:spcPts val="0"/>
                        </a:spcAft>
                      </a:pPr>
                      <a:r>
                        <a:rPr lang="en-GB" sz="1200" b="0">
                          <a:effectLst/>
                          <a:latin typeface="Arial" panose="020B0604020202020204" pitchFamily="34" charset="0"/>
                          <a:cs typeface="Arial" panose="020B0604020202020204" pitchFamily="34" charset="0"/>
                        </a:rPr>
                        <a:t>Services</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430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43%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771532209"/>
                  </a:ext>
                </a:extLst>
              </a:tr>
              <a:tr h="343685">
                <a:tc>
                  <a:txBody>
                    <a:bodyPr/>
                    <a:lstStyle/>
                    <a:p>
                      <a:pPr marL="0" marR="0">
                        <a:spcBef>
                          <a:spcPts val="0"/>
                        </a:spcBef>
                        <a:spcAft>
                          <a:spcPts val="0"/>
                        </a:spcAft>
                      </a:pPr>
                      <a:r>
                        <a:rPr lang="en-GB" sz="1200" b="0">
                          <a:effectLst/>
                          <a:latin typeface="Arial" panose="020B0604020202020204" pitchFamily="34" charset="0"/>
                          <a:cs typeface="Arial" panose="020B0604020202020204" pitchFamily="34" charset="0"/>
                        </a:rPr>
                        <a:t>Textiles and indigenous goods</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10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920515477"/>
                  </a:ext>
                </a:extLst>
              </a:tr>
              <a:tr h="343685">
                <a:tc>
                  <a:txBody>
                    <a:bodyPr/>
                    <a:lstStyle/>
                    <a:p>
                      <a:pPr marL="0" marR="0">
                        <a:spcBef>
                          <a:spcPts val="0"/>
                        </a:spcBef>
                        <a:spcAft>
                          <a:spcPts val="0"/>
                        </a:spcAft>
                      </a:pPr>
                      <a:r>
                        <a:rPr lang="en-GB" sz="1200" b="0" dirty="0">
                          <a:effectLst/>
                          <a:latin typeface="Arial" panose="020B0604020202020204" pitchFamily="34" charset="0"/>
                          <a:cs typeface="Arial" panose="020B0604020202020204" pitchFamily="34" charset="0"/>
                        </a:rPr>
                        <a:t>Wholesale and retail</a:t>
                      </a: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105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a:effectLst/>
                          <a:latin typeface="Arial" panose="020B0604020202020204" pitchFamily="34" charset="0"/>
                          <a:cs typeface="Arial" panose="020B0604020202020204" pitchFamily="34" charset="0"/>
                        </a:rPr>
                        <a:t>11%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18261690"/>
                  </a:ext>
                </a:extLst>
              </a:tr>
              <a:tr h="343685">
                <a:tc>
                  <a:txBody>
                    <a:bodyPr/>
                    <a:lstStyle/>
                    <a:p>
                      <a:pPr marL="0" marR="0">
                        <a:spcBef>
                          <a:spcPts val="0"/>
                        </a:spcBef>
                        <a:spcAft>
                          <a:spcPts val="0"/>
                        </a:spcAft>
                      </a:pPr>
                      <a:r>
                        <a:rPr lang="en-GB" sz="1200">
                          <a:effectLst/>
                          <a:latin typeface="Arial" panose="020B0604020202020204" pitchFamily="34" charset="0"/>
                          <a:cs typeface="Arial" panose="020B0604020202020204" pitchFamily="34" charset="0"/>
                        </a:rPr>
                        <a:t>Total</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b="1">
                          <a:effectLst/>
                          <a:latin typeface="Arial" panose="020B0604020202020204" pitchFamily="34" charset="0"/>
                          <a:cs typeface="Arial" panose="020B0604020202020204" pitchFamily="34" charset="0"/>
                        </a:rPr>
                        <a:t>1 000</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GB" sz="1200" b="1" dirty="0">
                          <a:effectLst/>
                          <a:latin typeface="Arial" panose="020B0604020202020204" pitchFamily="34" charset="0"/>
                          <a:cs typeface="Arial" panose="020B0604020202020204" pitchFamily="34" charset="0"/>
                        </a:rPr>
                        <a:t>100%</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79279737"/>
                  </a:ext>
                </a:extLst>
              </a:tr>
            </a:tbl>
          </a:graphicData>
        </a:graphic>
      </p:graphicFrame>
    </p:spTree>
    <p:extLst>
      <p:ext uri="{BB962C8B-B14F-4D97-AF65-F5344CB8AC3E}">
        <p14:creationId xmlns:p14="http://schemas.microsoft.com/office/powerpoint/2010/main" val="121460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id="{ED88FB43-4BB5-4146-B392-4F929F0D3527}"/>
              </a:ext>
            </a:extLst>
          </p:cNvPr>
          <p:cNvSpPr>
            <a:spLocks noGrp="1"/>
          </p:cNvSpPr>
          <p:nvPr>
            <p:ph type="ctrTitle"/>
          </p:nvPr>
        </p:nvSpPr>
        <p:spPr>
          <a:xfrm>
            <a:off x="558800" y="1106979"/>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GENDER BALANCE IN 1000 BUSINESSES</a:t>
            </a:r>
          </a:p>
        </p:txBody>
      </p:sp>
      <p:graphicFrame>
        <p:nvGraphicFramePr>
          <p:cNvPr id="3" name="Table 2"/>
          <p:cNvGraphicFramePr>
            <a:graphicFrameLocks noGrp="1"/>
          </p:cNvGraphicFramePr>
          <p:nvPr>
            <p:extLst>
              <p:ext uri="{D42A27DB-BD31-4B8C-83A1-F6EECF244321}">
                <p14:modId xmlns:p14="http://schemas.microsoft.com/office/powerpoint/2010/main" val="1721393869"/>
              </p:ext>
            </p:extLst>
          </p:nvPr>
        </p:nvGraphicFramePr>
        <p:xfrm>
          <a:off x="796413" y="1877962"/>
          <a:ext cx="6775327" cy="2428132"/>
        </p:xfrm>
        <a:graphic>
          <a:graphicData uri="http://schemas.openxmlformats.org/drawingml/2006/table">
            <a:tbl>
              <a:tblPr firstRow="1" firstCol="1" bandRow="1">
                <a:tableStyleId>{5C22544A-7EE6-4342-B048-85BDC9FD1C3A}</a:tableStyleId>
              </a:tblPr>
              <a:tblGrid>
                <a:gridCol w="2318441">
                  <a:extLst>
                    <a:ext uri="{9D8B030D-6E8A-4147-A177-3AD203B41FA5}">
                      <a16:colId xmlns:a16="http://schemas.microsoft.com/office/drawing/2014/main" val="2735474052"/>
                    </a:ext>
                  </a:extLst>
                </a:gridCol>
                <a:gridCol w="2333501">
                  <a:extLst>
                    <a:ext uri="{9D8B030D-6E8A-4147-A177-3AD203B41FA5}">
                      <a16:colId xmlns:a16="http://schemas.microsoft.com/office/drawing/2014/main" val="1945421123"/>
                    </a:ext>
                  </a:extLst>
                </a:gridCol>
                <a:gridCol w="2123385">
                  <a:extLst>
                    <a:ext uri="{9D8B030D-6E8A-4147-A177-3AD203B41FA5}">
                      <a16:colId xmlns:a16="http://schemas.microsoft.com/office/drawing/2014/main" val="3896473965"/>
                    </a:ext>
                  </a:extLst>
                </a:gridCol>
              </a:tblGrid>
              <a:tr h="607033">
                <a:tc>
                  <a:txBody>
                    <a:bodyPr/>
                    <a:lstStyle/>
                    <a:p>
                      <a:pPr marL="0" marR="0" algn="ctr">
                        <a:spcBef>
                          <a:spcPts val="0"/>
                        </a:spcBef>
                        <a:spcAft>
                          <a:spcPts val="0"/>
                        </a:spcAft>
                      </a:pPr>
                      <a:r>
                        <a:rPr lang="en-ZA" sz="1800">
                          <a:effectLst/>
                          <a:latin typeface="Arial" panose="020B0604020202020204" pitchFamily="34" charset="0"/>
                          <a:cs typeface="Arial" panose="020B0604020202020204" pitchFamily="34" charset="0"/>
                        </a:rPr>
                        <a:t>Gender</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800">
                          <a:effectLst/>
                          <a:latin typeface="Arial" panose="020B0604020202020204" pitchFamily="34" charset="0"/>
                          <a:cs typeface="Arial" panose="020B0604020202020204" pitchFamily="34" charset="0"/>
                        </a:rPr>
                        <a:t>Amount</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800" dirty="0">
                          <a:effectLst/>
                          <a:latin typeface="Arial" panose="020B0604020202020204" pitchFamily="34" charset="0"/>
                          <a:cs typeface="Arial" panose="020B0604020202020204" pitchFamily="34" charset="0"/>
                        </a:rPr>
                        <a:t>Percentages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837429250"/>
                  </a:ext>
                </a:extLst>
              </a:tr>
              <a:tr h="607033">
                <a:tc>
                  <a:txBody>
                    <a:bodyPr/>
                    <a:lstStyle/>
                    <a:p>
                      <a:pPr marL="0" marR="0">
                        <a:spcBef>
                          <a:spcPts val="0"/>
                        </a:spcBef>
                        <a:spcAft>
                          <a:spcPts val="0"/>
                        </a:spcAft>
                      </a:pPr>
                      <a:r>
                        <a:rPr lang="en-ZA" sz="1800">
                          <a:effectLst/>
                          <a:latin typeface="Arial" panose="020B0604020202020204" pitchFamily="34" charset="0"/>
                          <a:cs typeface="Arial" panose="020B0604020202020204" pitchFamily="34" charset="0"/>
                        </a:rPr>
                        <a:t>Male</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800">
                          <a:effectLst/>
                          <a:latin typeface="Arial" panose="020B0604020202020204" pitchFamily="34" charset="0"/>
                          <a:cs typeface="Arial" panose="020B0604020202020204" pitchFamily="34" charset="0"/>
                        </a:rPr>
                        <a:t>578</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800">
                          <a:effectLst/>
                          <a:latin typeface="Arial" panose="020B0604020202020204" pitchFamily="34" charset="0"/>
                          <a:cs typeface="Arial" panose="020B0604020202020204" pitchFamily="34" charset="0"/>
                        </a:rPr>
                        <a:t>58%</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37886437"/>
                  </a:ext>
                </a:extLst>
              </a:tr>
              <a:tr h="607033">
                <a:tc>
                  <a:txBody>
                    <a:bodyPr/>
                    <a:lstStyle/>
                    <a:p>
                      <a:pPr marL="0" marR="0">
                        <a:spcBef>
                          <a:spcPts val="0"/>
                        </a:spcBef>
                        <a:spcAft>
                          <a:spcPts val="0"/>
                        </a:spcAft>
                      </a:pPr>
                      <a:r>
                        <a:rPr lang="en-ZA" sz="1800">
                          <a:effectLst/>
                          <a:latin typeface="Arial" panose="020B0604020202020204" pitchFamily="34" charset="0"/>
                          <a:cs typeface="Arial" panose="020B0604020202020204" pitchFamily="34" charset="0"/>
                        </a:rPr>
                        <a:t>Female</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800">
                          <a:effectLst/>
                          <a:latin typeface="Arial" panose="020B0604020202020204" pitchFamily="34" charset="0"/>
                          <a:cs typeface="Arial" panose="020B0604020202020204" pitchFamily="34" charset="0"/>
                        </a:rPr>
                        <a:t>422</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800" dirty="0">
                          <a:effectLst/>
                          <a:latin typeface="Arial" panose="020B0604020202020204" pitchFamily="34" charset="0"/>
                          <a:cs typeface="Arial" panose="020B0604020202020204" pitchFamily="34" charset="0"/>
                        </a:rPr>
                        <a:t>42%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028283464"/>
                  </a:ext>
                </a:extLst>
              </a:tr>
              <a:tr h="607033">
                <a:tc>
                  <a:txBody>
                    <a:bodyPr/>
                    <a:lstStyle/>
                    <a:p>
                      <a:pPr marL="0" marR="0">
                        <a:spcBef>
                          <a:spcPts val="0"/>
                        </a:spcBef>
                        <a:spcAft>
                          <a:spcPts val="0"/>
                        </a:spcAft>
                      </a:pPr>
                      <a:r>
                        <a:rPr lang="en-ZA" sz="1800">
                          <a:effectLst/>
                          <a:latin typeface="Arial" panose="020B0604020202020204" pitchFamily="34" charset="0"/>
                          <a:cs typeface="Arial" panose="020B0604020202020204" pitchFamily="34" charset="0"/>
                        </a:rPr>
                        <a:t>Total</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800" b="1">
                          <a:effectLst/>
                          <a:latin typeface="Arial" panose="020B0604020202020204" pitchFamily="34" charset="0"/>
                          <a:cs typeface="Arial" panose="020B0604020202020204" pitchFamily="34" charset="0"/>
                        </a:rPr>
                        <a:t>1 000</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ZA" sz="1800" b="1" dirty="0">
                          <a:effectLst/>
                          <a:latin typeface="Arial" panose="020B0604020202020204" pitchFamily="34" charset="0"/>
                          <a:cs typeface="Arial" panose="020B0604020202020204" pitchFamily="34" charset="0"/>
                        </a:rPr>
                        <a:t>100%</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766034378"/>
                  </a:ext>
                </a:extLst>
              </a:tr>
            </a:tbl>
          </a:graphicData>
        </a:graphic>
      </p:graphicFrame>
    </p:spTree>
    <p:extLst>
      <p:ext uri="{BB962C8B-B14F-4D97-AF65-F5344CB8AC3E}">
        <p14:creationId xmlns:p14="http://schemas.microsoft.com/office/powerpoint/2010/main" val="42119739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1108</TotalTime>
  <Words>637</Words>
  <Application>Microsoft Office PowerPoint</Application>
  <PresentationFormat>On-screen Show (4:3)</PresentationFormat>
  <Paragraphs>134</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 1000 BUSINESSES IN 100 DAYS</vt:lpstr>
      <vt:lpstr>SOUTH AFRICA YOUTH ENTREPRENEURSHIP CONVERSATION</vt:lpstr>
      <vt:lpstr>YOUTH ENTRPRENEURSHIP: KEY DATA</vt:lpstr>
      <vt:lpstr>YOUTH ENTRPRENEURSHIP: KEY DATA</vt:lpstr>
      <vt:lpstr>NYDA YOUTH ENTRPRENEURSHIP VALUE CHAIN</vt:lpstr>
      <vt:lpstr>PowerPoint Presentation</vt:lpstr>
      <vt:lpstr>WHAT WAS THE 1000 BUSINESSES IN 100 DAYS</vt:lpstr>
      <vt:lpstr>SECTORS SUPPORTED IN 1000 BUSINESSES</vt:lpstr>
      <vt:lpstr>GENDER BALANCE IN 1000 BUSINESSES</vt:lpstr>
      <vt:lpstr>PROVINCIAL DATA IN 1000 BUSINESSES</vt:lpstr>
      <vt:lpstr>IMPACT OF COVID-19</vt:lpstr>
      <vt:lpstr>IMPACT OF COVID - 19</vt:lpstr>
      <vt:lpstr>IMPACT OF COVID - 19</vt:lpstr>
      <vt:lpstr>LOOKING FORWARD</vt:lpstr>
      <vt:lpstr>YOUTH EMPLOYMENT INTERVENTION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Sfiso</dc:creator>
  <cp:lastModifiedBy>Waseem Carrim</cp:lastModifiedBy>
  <cp:revision>25</cp:revision>
  <cp:lastPrinted>2020-11-25T15:49:56Z</cp:lastPrinted>
  <dcterms:created xsi:type="dcterms:W3CDTF">2020-11-25T15:49:44Z</dcterms:created>
  <dcterms:modified xsi:type="dcterms:W3CDTF">2021-02-09T15:39:53Z</dcterms:modified>
</cp:coreProperties>
</file>